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embeddedFontLst>
    <p:embeddedFont>
      <p:font typeface="Nunito"/>
      <p:regular r:id="rId48"/>
      <p:bold r:id="rId49"/>
      <p:italic r:id="rId50"/>
      <p:boldItalic r:id="rId51"/>
    </p:embeddedFont>
    <p:embeddedFont>
      <p:font typeface="Maven Pro SemiBold"/>
      <p:regular r:id="rId52"/>
      <p:bold r:id="rId53"/>
    </p:embeddedFont>
    <p:embeddedFont>
      <p:font typeface="Maven Pro"/>
      <p:regular r:id="rId54"/>
      <p:bold r:id="rId55"/>
    </p:embeddedFont>
    <p:embeddedFont>
      <p:font typeface="Maven Pro Medium"/>
      <p:regular r:id="rId56"/>
      <p:bold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Nunito-regular.fntdata"/><Relationship Id="rId47" Type="http://schemas.openxmlformats.org/officeDocument/2006/relationships/slide" Target="slides/slide42.xml"/><Relationship Id="rId49" Type="http://schemas.openxmlformats.org/officeDocument/2006/relationships/font" Target="fonts/Nuni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Nunito-boldItalic.fntdata"/><Relationship Id="rId50" Type="http://schemas.openxmlformats.org/officeDocument/2006/relationships/font" Target="fonts/Nunito-italic.fntdata"/><Relationship Id="rId53" Type="http://schemas.openxmlformats.org/officeDocument/2006/relationships/font" Target="fonts/MavenProSemiBold-bold.fntdata"/><Relationship Id="rId52" Type="http://schemas.openxmlformats.org/officeDocument/2006/relationships/font" Target="fonts/MavenProSemiBold-regular.fntdata"/><Relationship Id="rId11" Type="http://schemas.openxmlformats.org/officeDocument/2006/relationships/slide" Target="slides/slide6.xml"/><Relationship Id="rId55" Type="http://schemas.openxmlformats.org/officeDocument/2006/relationships/font" Target="fonts/MavenPro-bold.fntdata"/><Relationship Id="rId10" Type="http://schemas.openxmlformats.org/officeDocument/2006/relationships/slide" Target="slides/slide5.xml"/><Relationship Id="rId54" Type="http://schemas.openxmlformats.org/officeDocument/2006/relationships/font" Target="fonts/MavenPro-regular.fntdata"/><Relationship Id="rId13" Type="http://schemas.openxmlformats.org/officeDocument/2006/relationships/slide" Target="slides/slide8.xml"/><Relationship Id="rId57" Type="http://schemas.openxmlformats.org/officeDocument/2006/relationships/font" Target="fonts/MavenProMedium-bold.fntdata"/><Relationship Id="rId12" Type="http://schemas.openxmlformats.org/officeDocument/2006/relationships/slide" Target="slides/slide7.xml"/><Relationship Id="rId56" Type="http://schemas.openxmlformats.org/officeDocument/2006/relationships/font" Target="fonts/MavenProMedium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f892da193c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gf892da193c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각 컬럼마다 상관관계를 heate map으로 나타내었는데 앞서 말한 비슷한 서비스 군집별로 상관도가 높게 나옴을 볼 수 있다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007e97ad4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1007e97ad4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c504e2f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gfc504e2f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fc504e2fe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gfc504e2fe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fc504e2fe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fc504e2fe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fc504e2fe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fc504e2fe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fbb5d8bd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gfbb5d8bd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007e97ad4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g1007e97ad4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AutoNum type="arabicPeriod"/>
            </a:pPr>
            <a:r>
              <a:rPr lang="ko" sz="1000">
                <a:solidFill>
                  <a:srgbClr val="424242"/>
                </a:solidFill>
              </a:rPr>
              <a:t>충성 고객은 어떤 서비스에 만족하는지 → 충성 고객 확보 전략</a:t>
            </a:r>
            <a:endParaRPr sz="1000">
              <a:solidFill>
                <a:srgbClr val="42424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AutoNum type="arabicPeriod"/>
            </a:pPr>
            <a:r>
              <a:rPr lang="ko" sz="1000">
                <a:solidFill>
                  <a:srgbClr val="424242"/>
                </a:solidFill>
              </a:rPr>
              <a:t>목적: passenger type(충성고객 or 비충성고객)과 서비스 만족도의 상관관계를 분석</a:t>
            </a:r>
            <a:endParaRPr sz="1000">
              <a:solidFill>
                <a:srgbClr val="424242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007e97ad4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g1007e97ad4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AutoNum type="arabicPeriod"/>
            </a:pPr>
            <a:r>
              <a:rPr lang="ko" sz="1000">
                <a:solidFill>
                  <a:srgbClr val="424242"/>
                </a:solidFill>
              </a:rPr>
              <a:t>서비스 features 를 세 그룹으로 나누어 클러스터링</a:t>
            </a:r>
            <a:endParaRPr sz="1000">
              <a:solidFill>
                <a:srgbClr val="42424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AutoNum type="arabicPeriod"/>
            </a:pPr>
            <a:r>
              <a:rPr lang="ko" sz="1000">
                <a:solidFill>
                  <a:srgbClr val="424242"/>
                </a:solidFill>
              </a:rPr>
              <a:t>(첫번째 그룹) 기내 관련 서비스</a:t>
            </a:r>
            <a:endParaRPr sz="1000">
              <a:solidFill>
                <a:srgbClr val="42424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AutoNum type="arabicPeriod"/>
            </a:pPr>
            <a:r>
              <a:rPr lang="ko" sz="1000">
                <a:solidFill>
                  <a:srgbClr val="424242"/>
                </a:solidFill>
              </a:rPr>
              <a:t>(두번째 그룹) 탑승 관련 서비스</a:t>
            </a:r>
            <a:endParaRPr sz="1000">
              <a:solidFill>
                <a:srgbClr val="42424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AutoNum type="arabicPeriod"/>
            </a:pPr>
            <a:r>
              <a:rPr lang="ko" sz="1000">
                <a:solidFill>
                  <a:srgbClr val="424242"/>
                </a:solidFill>
              </a:rPr>
              <a:t>(세번째 그룹) 기타 서비스</a:t>
            </a:r>
            <a:endParaRPr sz="1000">
              <a:solidFill>
                <a:srgbClr val="42424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24242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a69beda6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fa69beda6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데이터는 캐글에 공개된 데이터를 사용하였다.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항공사 승객만족도 데이터는 승객별로 제공된 서비스와 그에 따른 승객의 만족도로 이루어져있다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feature는 크게 세가지 범주로 나눌 수 있는데 승객 정보와 기내 서비스 항공편 정보로 이루어져있다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007e97ad4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1007e97ad4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Nunito"/>
              <a:buAutoNum type="arabicPeriod"/>
            </a:pPr>
            <a:r>
              <a:rPr lang="ko" sz="10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4가지 알고리즘 사용</a:t>
            </a:r>
            <a:endParaRPr sz="10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Nunito"/>
              <a:buAutoNum type="arabicPeriod"/>
            </a:pPr>
            <a:r>
              <a:rPr lang="ko" sz="10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k-means: n_clusters, n_init, algorithm</a:t>
            </a:r>
            <a:endParaRPr sz="10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Nunito"/>
              <a:buAutoNum type="arabicPeriod"/>
            </a:pPr>
            <a:r>
              <a:rPr lang="ko" sz="10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gmm: n_components, covariance_type, init_params</a:t>
            </a:r>
            <a:endParaRPr sz="10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Nunito"/>
              <a:buAutoNum type="arabicPeriod"/>
            </a:pPr>
            <a:r>
              <a:rPr lang="ko" sz="10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dbscan: eps, min_samples</a:t>
            </a:r>
            <a:endParaRPr sz="10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Nunito"/>
              <a:buAutoNum type="arabicPeriod"/>
            </a:pPr>
            <a:r>
              <a:rPr lang="ko" sz="10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mean-shift(active learning): bandwidth, cluster_all</a:t>
            </a:r>
            <a:endParaRPr sz="10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Nunito"/>
              <a:buAutoNum type="arabicPeriod"/>
            </a:pPr>
            <a:r>
              <a:rPr lang="ko" sz="10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위와 같은 파라미터 조합으로 진행</a:t>
            </a:r>
            <a:endParaRPr sz="10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007e97ad4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g1007e97ad4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AutoNum type="arabicPeriod"/>
            </a:pPr>
            <a:r>
              <a:rPr lang="ko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Auto-ML을 사용한 결과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AutoNum type="arabicPeriod"/>
            </a:pPr>
            <a:r>
              <a:rPr lang="ko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모델별 best parameters와 실루엣 스코어를 출력함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f892da193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gf892da193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AutoNum type="arabicPeriod"/>
            </a:pPr>
            <a:r>
              <a:rPr lang="ko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실루엣 스코어가 0.96인 dbscan 모델 조합이 best combination으로 나옴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AutoNum type="arabicPeriod"/>
            </a:pPr>
            <a:r>
              <a:rPr lang="ko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파라미터는 eps: ...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007e97ad4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g1007e97ad4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AutoNum type="arabicPeriod"/>
            </a:pPr>
            <a:r>
              <a:rPr lang="ko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best combination인 dbscan으로 분석한 결과이다.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AutoNum type="arabicPeriod"/>
            </a:pPr>
            <a:r>
              <a:rPr lang="ko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(좌측) 생성된 클러스터 별 데이터 개수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AutoNum type="arabicPeriod"/>
            </a:pPr>
            <a:r>
              <a:rPr lang="ko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(우측) Customer type(0: 비충성 고객/ 1: 충성 고객)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f892da193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gf892da193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AutoNum type="arabicPeriod"/>
            </a:pPr>
            <a:r>
              <a:rPr lang="ko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(좌측) 클러스터 라벨에 따라 색상 부여.  feature의 특성이 중요해서 pca 사용하지 않음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AutoNum type="arabicPeriod"/>
            </a:pPr>
            <a:r>
              <a:rPr lang="ko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(우측) 고객 유형을 매칭하여 표시함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f892da193c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gf892da193c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AutoNum type="arabicPeriod"/>
            </a:pPr>
            <a:r>
              <a:rPr lang="ko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k-means의 best combination을 사용하여 분석한 결과.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AutoNum type="arabicPeriod"/>
            </a:pPr>
            <a:r>
              <a:rPr lang="ko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(좌측) 이전 dbscan 결과보다 4개의 클러스터로 고르게 군집화 되므로 k-means로 분석을 진행하겠다.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f892da193c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gf892da193c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클러스터 별 특징을 살펴보겠다.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AutoNum type="arabicPeriod"/>
            </a:pPr>
            <a:r>
              <a:rPr lang="ko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올리브/청록색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inflight entertainment의 만족도가 높다. 대부분 충성고객으로 이루어져 있다.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두 클러스터는 y축을 공유하고 있으므로 inflight wifi service는 customer type에 큰 영향을 미치지 않는 것으로 볼 수 있다.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AutoNum type="arabicPeriod"/>
            </a:pPr>
            <a:r>
              <a:rPr lang="ko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보라색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online boarding에 대한 만족도가 낮으며 대부분의 비충성 고객이 속해있다.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AutoNum type="arabicPeriod"/>
            </a:pPr>
            <a:r>
              <a:rPr lang="ko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빨간색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고르게 분포해 있어 특징 짓기 어려움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결론: 충성 고객의 만족도는 [inflight wifi service, inflight entertainment, online boarding] 중 inflight entertainment에 영향을 받으며 inflight wifi service는 고객 유형에 큰 영향을 미치지 않는 것으로 분석된다. 이는 기내 와이파이 서비스의 대부분이 유료 부가 서비스의 형태로 제공되기 때문으로 추측할 수 있다.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비충성 고객을 분석하기엔 결과가 충분치 않다고 판단되어 smote 알고리즘으로 보완하여...</a:t>
            </a:r>
            <a:endParaRPr i="1"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010809ad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010809ad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우리는 wise prophet에서 사용자가 직접 목적과 모델 등을 선택할 수 있는 시스템에서 영감을 받아 커스터마이징 기능을 구현하였다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사용자는 먼저 classification 또는 clustering 중 목적을 선택할지 고르고 순서대로 목적에 맞는 스케일러와 모델을 직접 고를 수 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모든 선택지는 중복 선택이 가능하다.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기능은 사용자 뿐만 아니라 개발자에게도 편리했는데 특정 모델을 디버깅할때 주석처리가 필요없이 해당 모델을 선택하지 않고 테스팅 하면 되기 때문에 유용하게 사용한 기능이였다.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10809ad6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010809ad6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각 목적별로 최적의 조합을 찾아가는 수도코드이다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먼저 classification은 선택된 각 스케일러와 모델의 모든 경우의 수 만큼 조합되며 gird Search를 통해 최적의 파라미터 값을 고르게 된다.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각 조합은 정확도가 높은 순으로 상위 10개 선택되어 dictionary 형태로 return 된다.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clustering은 classification 구조에서 컬럼 조합을 고르는 feature Combination이 추가되었고 조합을 추가할 때는 silhouette score를 기준으로 하였다.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우리는 이용객의 의견이 반영된 만족도를 바탕으로 어떤 서비스가 만족에 영향을 미치는지 분석하고자 하였다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classification과 clustering의 목적이 다르니 자세한게 뒤에서 설명하겠다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fc20e973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gfc20e973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fc20e9739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fc20e9739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데이터셋 불러오기.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fc20e9739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fc20e9739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대출등급을 목표변수로 설정, 의미없는 변수(고객 ID) 제거, 변수 유형에 맞게 변경.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fc20e9739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fc20e9739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대출등급 4등급에 가장 많이 분포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대출등급(목표변수) 성별과 결혼여부와 높은 상관관계를 보임. (카테고리컬 밸류간 교차분석 결과)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통계기능으로 박스플랏을 그려 대략적인 분포와 이상치 식별가능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정제 기능을 활용하여 중복값, 결측값, 이상값을 제거 할 수 있음.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fc20e9739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fc20e9739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목표변수와의 상관관계 분석 결과 상대적으로 보험연체건수와 보험청구건수가 높은 중요도를 갖는 것을 확인 가능.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fc20e9739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fc20e9739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목표변수가 카테고리컬 밸류이므로 분류 알고리즘을 사용.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fc20e9739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fc20e9739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앙상블 모델 중에서 그레디언트 부스팅을 선택.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fc20e9739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fc20e9739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평가 데이터는 8:2로 분할.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fc20e9739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fc20e9739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어느정도 높은 수준의 예측력을 보임 → 하위 중요도 4개를 제거하고 학습하였더니 클래스 2와 4에서 예측력이 살짝 더 올라간 것을 확인가능.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fc20e9739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fc20e9739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최종 모델로 확정. 예측율은 93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f892da193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f892da193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데이터셋의 크기는 24개의 컬럼과 103904개 로우로 이고 5개의 스트링 탑입과 1개의 데시말 타입 나머지는 정수형으로 이루어져있다.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fc20e9739c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fc20e9739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테스트 데이터를 활용하여 예측해보기.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fc20e9739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fc20e9739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예측 결과와 실제 값 비교. 정확하진 않지만 대략적인 분포는 비슷하게 예측.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007e97ad4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g1007e97ad4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f892da193c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f892da193c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null 데이터는 비행기 지연시간에 있었는데 clustering을 위해선 row의 개수가 같아야하고 null값이 많지않아 median 값으로 채워주었다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f892da193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f892da193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또한 카테고리컬 데이터들에 대해 라벨 인코딩을 진행했다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892da193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f892da193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우선 데이터를 시각화해보며 각 컬럼들의 특징들에 대해 알아보았다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나이대 별로 만족도는 다음과 같은데 10대에서 30대 그리고 60대에서 70대가 불만족이 만족보다 많았고 40대에서 60대 사이는 만족이 많음을 알 수 있다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f892da193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f892da193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고객 유형이 loyal일때는 loyal이 아닐 때보다 상대적으로 불만족 비율이 낮다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비행거리가 짧을수록 불만족이 만족보다 많고 길수록 만족이 많아졌는데 이는 우리 예상과 달랐다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f892da193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f892da193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와이파이 서비스 만족도가 높을수록 전체만족도가 확실히 증가한다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음료와 음식의 만족도 또한 전체 만족도와 비례한다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2"/>
              <a:chOff x="7343003" y="4453711"/>
              <a:chExt cx="316800" cy="688512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1"/>
            <a:chOff x="5043503" y="0"/>
            <a:chExt cx="3814072" cy="3839101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1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51" name="Google Shape;51;p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" name="Google Shape;53;p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4"/>
          <p:cNvGrpSpPr/>
          <p:nvPr/>
        </p:nvGrpSpPr>
        <p:grpSpPr>
          <a:xfrm>
            <a:off x="146769" y="3406"/>
            <a:ext cx="1233214" cy="1384535"/>
            <a:chOff x="146769" y="3406"/>
            <a:chExt cx="1233214" cy="1384535"/>
          </a:xfrm>
        </p:grpSpPr>
        <p:grpSp>
          <p:nvGrpSpPr>
            <p:cNvPr id="58" name="Google Shape;58;p4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9" name="Google Shape;59;p4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4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" name="Google Shape;61;p4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62" name="Google Shape;62;p4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4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4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" name="Google Shape;65;p4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66" name="Google Shape;66;p4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4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4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4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0" name="Google Shape;70;p4"/>
          <p:cNvGrpSpPr/>
          <p:nvPr/>
        </p:nvGrpSpPr>
        <p:grpSpPr>
          <a:xfrm>
            <a:off x="6775084" y="2904008"/>
            <a:ext cx="2186147" cy="2239500"/>
            <a:chOff x="6775084" y="2904008"/>
            <a:chExt cx="2186147" cy="2239500"/>
          </a:xfrm>
        </p:grpSpPr>
        <p:grpSp>
          <p:nvGrpSpPr>
            <p:cNvPr id="71" name="Google Shape;71;p4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72" name="Google Shape;72;p4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4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" name="Google Shape;74;p4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75" name="Google Shape;75;p4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4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4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" name="Google Shape;78;p4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9" name="Google Shape;79;p4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4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4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4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" name="Google Shape;83;p4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84" name="Google Shape;84;p4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4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4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4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4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9" name="Google Shape;89;p4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256"/>
            <a:ext cx="2267379" cy="2601741"/>
            <a:chOff x="6790514" y="1256"/>
            <a:chExt cx="2267379" cy="2601741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535" y="1256"/>
              <a:ext cx="1990358" cy="1990303"/>
              <a:chOff x="7067535" y="1256"/>
              <a:chExt cx="1990358" cy="1990303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7"/>
              <a:ext cx="795000" cy="795000"/>
              <a:chOff x="8207126" y="1807997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Relationship Id="rId4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hyperlink" Target="https://www.kaggle.com/teejmahal20/airline-passenger-satisfaction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5" Type="http://schemas.openxmlformats.org/officeDocument/2006/relationships/image" Target="../media/image32.png"/><Relationship Id="rId6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hyperlink" Target="https://www.kaggle.com/teejmahal20/airline-passenger-satisfaction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9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6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png"/><Relationship Id="rId4" Type="http://schemas.openxmlformats.org/officeDocument/2006/relationships/image" Target="../media/image5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3.png"/><Relationship Id="rId4" Type="http://schemas.openxmlformats.org/officeDocument/2006/relationships/image" Target="../media/image5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0.png"/><Relationship Id="rId4" Type="http://schemas.openxmlformats.org/officeDocument/2006/relationships/image" Target="../media/image5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ko"/>
              <a:t>Machine Learning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ko"/>
              <a:t>Term Project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486725"/>
            <a:ext cx="34203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ko" sz="1660">
                <a:solidFill>
                  <a:srgbClr val="00FFFF"/>
                </a:solidFill>
              </a:rPr>
              <a:t>Airline Passenger Satisfaction</a:t>
            </a:r>
            <a:endParaRPr b="1" sz="1660">
              <a:solidFill>
                <a:srgbClr val="00FFFF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66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660"/>
          </a:p>
        </p:txBody>
      </p:sp>
      <p:sp>
        <p:nvSpPr>
          <p:cNvPr id="279" name="Google Shape;279;p13"/>
          <p:cNvSpPr txBox="1"/>
          <p:nvPr>
            <p:ph idx="1" type="subTitle"/>
          </p:nvPr>
        </p:nvSpPr>
        <p:spPr>
          <a:xfrm>
            <a:off x="4998575" y="3803100"/>
            <a:ext cx="2295000" cy="13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ko"/>
              <a:t>Team4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ko"/>
              <a:t>201731851 조해웅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ko"/>
              <a:t>201735849 안세훈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ko"/>
              <a:t>201835518 전소영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ko"/>
              <a:t>201935040 문병윤</a:t>
            </a:r>
            <a:endParaRPr/>
          </a:p>
        </p:txBody>
      </p:sp>
      <p:pic>
        <p:nvPicPr>
          <p:cNvPr id="280" name="Google Shape;28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4912" y="3904750"/>
            <a:ext cx="2698476" cy="113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2"/>
          <p:cNvSpPr txBox="1"/>
          <p:nvPr>
            <p:ph type="title"/>
          </p:nvPr>
        </p:nvSpPr>
        <p:spPr>
          <a:xfrm>
            <a:off x="1234175" y="615950"/>
            <a:ext cx="40593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ko"/>
              <a:t>Data Exploration</a:t>
            </a:r>
            <a:endParaRPr/>
          </a:p>
        </p:txBody>
      </p:sp>
      <p:pic>
        <p:nvPicPr>
          <p:cNvPr id="349" name="Google Shape;3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9775" y="1077238"/>
            <a:ext cx="3791000" cy="406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3"/>
          <p:cNvSpPr txBox="1"/>
          <p:nvPr>
            <p:ph type="title"/>
          </p:nvPr>
        </p:nvSpPr>
        <p:spPr>
          <a:xfrm>
            <a:off x="3200700" y="2277600"/>
            <a:ext cx="27426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3000"/>
              <a:t>Classification</a:t>
            </a:r>
            <a:endParaRPr sz="3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Classification </a:t>
            </a:r>
            <a:r>
              <a:rPr b="0" lang="ko" sz="1400">
                <a:solidFill>
                  <a:srgbClr val="666666"/>
                </a:solidFill>
              </a:rPr>
              <a:t>Standard Scaler</a:t>
            </a:r>
            <a:r>
              <a:rPr lang="ko"/>
              <a:t> </a:t>
            </a:r>
            <a:endParaRPr b="0" sz="1400">
              <a:solidFill>
                <a:srgbClr val="666666"/>
              </a:solidFill>
            </a:endParaRPr>
          </a:p>
        </p:txBody>
      </p:sp>
      <p:pic>
        <p:nvPicPr>
          <p:cNvPr id="360" name="Google Shape;3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597875"/>
            <a:ext cx="4688500" cy="124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2325" y="3144900"/>
            <a:ext cx="4172249" cy="12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Classification </a:t>
            </a:r>
            <a:r>
              <a:rPr b="0" lang="ko" sz="1400">
                <a:solidFill>
                  <a:srgbClr val="666666"/>
                </a:solidFill>
              </a:rPr>
              <a:t>minMax Scaler</a:t>
            </a:r>
            <a:r>
              <a:rPr lang="ko"/>
              <a:t> </a:t>
            </a:r>
            <a:endParaRPr b="0" sz="1400">
              <a:solidFill>
                <a:srgbClr val="666666"/>
              </a:solidFill>
            </a:endParaRPr>
          </a:p>
        </p:txBody>
      </p:sp>
      <p:pic>
        <p:nvPicPr>
          <p:cNvPr id="367" name="Google Shape;3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597875"/>
            <a:ext cx="4959226" cy="126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2325" y="3058075"/>
            <a:ext cx="3725300" cy="138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Classification </a:t>
            </a:r>
            <a:r>
              <a:rPr b="0" lang="ko" sz="1400">
                <a:solidFill>
                  <a:srgbClr val="666666"/>
                </a:solidFill>
              </a:rPr>
              <a:t>robust scaler</a:t>
            </a:r>
            <a:r>
              <a:rPr lang="ko"/>
              <a:t> </a:t>
            </a:r>
            <a:endParaRPr b="0" sz="1400">
              <a:solidFill>
                <a:srgbClr val="666666"/>
              </a:solidFill>
            </a:endParaRPr>
          </a:p>
        </p:txBody>
      </p:sp>
      <p:pic>
        <p:nvPicPr>
          <p:cNvPr id="374" name="Google Shape;3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100" y="1428522"/>
            <a:ext cx="5488050" cy="147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375" y="3062572"/>
            <a:ext cx="4086225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Classification </a:t>
            </a:r>
            <a:r>
              <a:rPr b="0" lang="ko" sz="1400">
                <a:solidFill>
                  <a:srgbClr val="666666"/>
                </a:solidFill>
              </a:rPr>
              <a:t>maxAbs Scaler </a:t>
            </a:r>
            <a:endParaRPr b="0" sz="1400">
              <a:solidFill>
                <a:srgbClr val="666666"/>
              </a:solidFill>
            </a:endParaRPr>
          </a:p>
        </p:txBody>
      </p:sp>
      <p:pic>
        <p:nvPicPr>
          <p:cNvPr id="381" name="Google Shape;3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503650"/>
            <a:ext cx="5800725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3500" y="3249825"/>
            <a:ext cx="3370800" cy="132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Classification </a:t>
            </a:r>
            <a:r>
              <a:rPr b="0" lang="ko" sz="1400">
                <a:solidFill>
                  <a:srgbClr val="666666"/>
                </a:solidFill>
              </a:rPr>
              <a:t>Best Classification Result</a:t>
            </a:r>
            <a:endParaRPr b="0" sz="1400">
              <a:solidFill>
                <a:srgbClr val="666666"/>
              </a:solidFill>
            </a:endParaRPr>
          </a:p>
        </p:txBody>
      </p:sp>
      <p:pic>
        <p:nvPicPr>
          <p:cNvPr id="388" name="Google Shape;3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20425"/>
            <a:ext cx="8839200" cy="685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58287"/>
            <a:ext cx="8839201" cy="630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041584"/>
            <a:ext cx="8839201" cy="870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4064712"/>
            <a:ext cx="8839201" cy="789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9"/>
          <p:cNvSpPr txBox="1"/>
          <p:nvPr>
            <p:ph type="title"/>
          </p:nvPr>
        </p:nvSpPr>
        <p:spPr>
          <a:xfrm>
            <a:off x="3200700" y="2265450"/>
            <a:ext cx="27426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</a:pPr>
            <a:r>
              <a:rPr lang="ko" sz="3000"/>
              <a:t>Clustering</a:t>
            </a:r>
            <a:endParaRPr sz="3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ko"/>
              <a:t>Objective</a:t>
            </a:r>
            <a:endParaRPr/>
          </a:p>
        </p:txBody>
      </p:sp>
      <p:sp>
        <p:nvSpPr>
          <p:cNvPr id="402" name="Google Shape;402;p30"/>
          <p:cNvSpPr txBox="1"/>
          <p:nvPr>
            <p:ph idx="1" type="body"/>
          </p:nvPr>
        </p:nvSpPr>
        <p:spPr>
          <a:xfrm>
            <a:off x="895500" y="3726225"/>
            <a:ext cx="7353000" cy="9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Maven Pro Medium"/>
                <a:ea typeface="Maven Pro Medium"/>
                <a:cs typeface="Maven Pro Medium"/>
                <a:sym typeface="Maven Pro Medium"/>
              </a:rPr>
              <a:t>Analysis of the </a:t>
            </a:r>
            <a:r>
              <a:rPr lang="ko" sz="1800">
                <a:solidFill>
                  <a:srgbClr val="4A86E8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correlation between passenger type </a:t>
            </a:r>
            <a:endParaRPr sz="1800">
              <a:solidFill>
                <a:srgbClr val="4A86E8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A86E8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and satisfaction by service.</a:t>
            </a:r>
            <a:endParaRPr sz="1800"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pic>
        <p:nvPicPr>
          <p:cNvPr id="403" name="Google Shape;40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1925" y="1288125"/>
            <a:ext cx="1980275" cy="198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5800" y="1445275"/>
            <a:ext cx="1823124" cy="182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Features</a:t>
            </a:r>
            <a:endParaRPr/>
          </a:p>
        </p:txBody>
      </p:sp>
      <p:sp>
        <p:nvSpPr>
          <p:cNvPr id="410" name="Google Shape;410;p31"/>
          <p:cNvSpPr txBox="1"/>
          <p:nvPr>
            <p:ph idx="1" type="body"/>
          </p:nvPr>
        </p:nvSpPr>
        <p:spPr>
          <a:xfrm>
            <a:off x="895500" y="3593625"/>
            <a:ext cx="73530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0000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Clustering with services divided into three groups.</a:t>
            </a:r>
            <a:endParaRPr sz="1800"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pic>
        <p:nvPicPr>
          <p:cNvPr id="411" name="Google Shape;41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073" y="1856637"/>
            <a:ext cx="6587867" cy="1478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/>
              <a:t>1. Project Idea</a:t>
            </a:r>
            <a:endParaRPr/>
          </a:p>
        </p:txBody>
      </p:sp>
      <p:sp>
        <p:nvSpPr>
          <p:cNvPr id="286" name="Google Shape;286;p14"/>
          <p:cNvSpPr txBox="1"/>
          <p:nvPr/>
        </p:nvSpPr>
        <p:spPr>
          <a:xfrm>
            <a:off x="5937600" y="4866600"/>
            <a:ext cx="3206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Reference : </a:t>
            </a:r>
            <a:r>
              <a:rPr b="0" i="0" lang="ko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https://flyasiana.com/C/KR/KO/contents/customer-satisfaction-management</a:t>
            </a:r>
            <a:endParaRPr b="0" i="0" sz="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87" name="Google Shape;28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14750" y="4910775"/>
            <a:ext cx="667650" cy="1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4"/>
          <p:cNvPicPr preferRelativeResize="0"/>
          <p:nvPr/>
        </p:nvPicPr>
        <p:blipFill rotWithShape="1">
          <a:blip r:embed="rId4">
            <a:alphaModFix/>
          </a:blip>
          <a:srcRect b="0" l="0" r="40772" t="0"/>
          <a:stretch/>
        </p:blipFill>
        <p:spPr>
          <a:xfrm>
            <a:off x="1303800" y="1257824"/>
            <a:ext cx="4159999" cy="1451952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4"/>
          <p:cNvSpPr txBox="1"/>
          <p:nvPr/>
        </p:nvSpPr>
        <p:spPr>
          <a:xfrm>
            <a:off x="686175" y="2780650"/>
            <a:ext cx="557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5"/>
              </a:rPr>
              <a:t>https://www.kaggle.com/teejmahal20/airline-passenger-satisfaction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4"/>
          <p:cNvSpPr txBox="1"/>
          <p:nvPr>
            <p:ph idx="1" type="body"/>
          </p:nvPr>
        </p:nvSpPr>
        <p:spPr>
          <a:xfrm>
            <a:off x="615425" y="3165925"/>
            <a:ext cx="8167200" cy="16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6666"/>
              <a:buNone/>
            </a:pPr>
            <a:r>
              <a:rPr b="1" lang="ko" sz="4875"/>
              <a:t>Passenger Information</a:t>
            </a:r>
            <a:r>
              <a:rPr lang="ko" sz="4475"/>
              <a:t> (Age, Type of Travel, Class, Satisfaction)</a:t>
            </a:r>
            <a:endParaRPr sz="4475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6666"/>
              <a:buNone/>
            </a:pPr>
            <a:r>
              <a:rPr b="1" lang="ko" sz="4875"/>
              <a:t>Flight Service</a:t>
            </a:r>
            <a:r>
              <a:rPr lang="ko" sz="4475"/>
              <a:t> (Wifi, Booking, Seat, Food, Entertainment, Baggage, Check-in, Cleanliness, Room Service, Comport)</a:t>
            </a:r>
            <a:endParaRPr sz="4475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6666"/>
              <a:buNone/>
            </a:pPr>
            <a:r>
              <a:rPr b="1" lang="ko" sz="4875"/>
              <a:t>Flight Information</a:t>
            </a:r>
            <a:r>
              <a:rPr lang="ko" sz="4475"/>
              <a:t> (Distance, Arrival Time, Departure/Arrival delay in minute, Gate Location, Boarding)</a:t>
            </a:r>
            <a:endParaRPr sz="4475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Modeling</a:t>
            </a:r>
            <a:endParaRPr/>
          </a:p>
        </p:txBody>
      </p:sp>
      <p:sp>
        <p:nvSpPr>
          <p:cNvPr id="417" name="Google Shape;417;p32"/>
          <p:cNvSpPr txBox="1"/>
          <p:nvPr>
            <p:ph idx="1" type="body"/>
          </p:nvPr>
        </p:nvSpPr>
        <p:spPr>
          <a:xfrm>
            <a:off x="1075650" y="1668700"/>
            <a:ext cx="14178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0000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K-means</a:t>
            </a:r>
            <a:endParaRPr sz="1800"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418" name="Google Shape;41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8325" y="1400600"/>
            <a:ext cx="5511026" cy="3196401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2"/>
          <p:cNvSpPr txBox="1"/>
          <p:nvPr>
            <p:ph idx="1" type="body"/>
          </p:nvPr>
        </p:nvSpPr>
        <p:spPr>
          <a:xfrm>
            <a:off x="1374500" y="2343888"/>
            <a:ext cx="14178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0000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EM</a:t>
            </a:r>
            <a:endParaRPr sz="1800"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420" name="Google Shape;420;p32"/>
          <p:cNvSpPr txBox="1"/>
          <p:nvPr>
            <p:ph idx="1" type="body"/>
          </p:nvPr>
        </p:nvSpPr>
        <p:spPr>
          <a:xfrm>
            <a:off x="1151850" y="3164538"/>
            <a:ext cx="14178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0000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DBSCAN</a:t>
            </a:r>
            <a:endParaRPr sz="1800"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421" name="Google Shape;421;p32"/>
          <p:cNvSpPr txBox="1"/>
          <p:nvPr>
            <p:ph idx="1" type="body"/>
          </p:nvPr>
        </p:nvSpPr>
        <p:spPr>
          <a:xfrm>
            <a:off x="999450" y="3931600"/>
            <a:ext cx="14178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0000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Mean-Shift</a:t>
            </a:r>
            <a:endParaRPr sz="1800"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422" name="Google Shape;422;p32"/>
          <p:cNvSpPr/>
          <p:nvPr/>
        </p:nvSpPr>
        <p:spPr>
          <a:xfrm>
            <a:off x="4747050" y="1885950"/>
            <a:ext cx="2721900" cy="56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2"/>
          <p:cNvSpPr/>
          <p:nvPr/>
        </p:nvSpPr>
        <p:spPr>
          <a:xfrm>
            <a:off x="4502975" y="2741925"/>
            <a:ext cx="3651600" cy="56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2"/>
          <p:cNvSpPr/>
          <p:nvPr/>
        </p:nvSpPr>
        <p:spPr>
          <a:xfrm>
            <a:off x="4747050" y="3597900"/>
            <a:ext cx="2121600" cy="33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2"/>
          <p:cNvSpPr/>
          <p:nvPr/>
        </p:nvSpPr>
        <p:spPr>
          <a:xfrm>
            <a:off x="4888750" y="4263400"/>
            <a:ext cx="2121600" cy="33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Testing</a:t>
            </a:r>
            <a:endParaRPr/>
          </a:p>
        </p:txBody>
      </p:sp>
      <p:pic>
        <p:nvPicPr>
          <p:cNvPr id="431" name="Google Shape;4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726" y="1707375"/>
            <a:ext cx="4630287" cy="529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726" y="2308957"/>
            <a:ext cx="5979500" cy="529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726" y="2923033"/>
            <a:ext cx="3711168" cy="594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450" y="3601369"/>
            <a:ext cx="4056741" cy="594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Testing</a:t>
            </a:r>
            <a:endParaRPr/>
          </a:p>
        </p:txBody>
      </p:sp>
      <p:pic>
        <p:nvPicPr>
          <p:cNvPr id="440" name="Google Shape;440;p34"/>
          <p:cNvPicPr preferRelativeResize="0"/>
          <p:nvPr/>
        </p:nvPicPr>
        <p:blipFill rotWithShape="1">
          <a:blip r:embed="rId3">
            <a:alphaModFix/>
          </a:blip>
          <a:srcRect b="31600" l="0" r="49474" t="0"/>
          <a:stretch/>
        </p:blipFill>
        <p:spPr>
          <a:xfrm>
            <a:off x="268665" y="2101800"/>
            <a:ext cx="6116008" cy="499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662" y="2901291"/>
            <a:ext cx="8414274" cy="349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4"/>
          <p:cNvPicPr preferRelativeResize="0"/>
          <p:nvPr/>
        </p:nvPicPr>
        <p:blipFill rotWithShape="1">
          <a:blip r:embed="rId3">
            <a:alphaModFix/>
          </a:blip>
          <a:srcRect b="0" l="0" r="41235" t="66765"/>
          <a:stretch/>
        </p:blipFill>
        <p:spPr>
          <a:xfrm>
            <a:off x="268662" y="3251076"/>
            <a:ext cx="8044567" cy="274424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4"/>
          <p:cNvSpPr txBox="1"/>
          <p:nvPr>
            <p:ph idx="1" type="body"/>
          </p:nvPr>
        </p:nvSpPr>
        <p:spPr>
          <a:xfrm>
            <a:off x="152400" y="1462863"/>
            <a:ext cx="71418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0000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The Best Combination</a:t>
            </a:r>
            <a:endParaRPr sz="1800"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pic>
        <p:nvPicPr>
          <p:cNvPr id="444" name="Google Shape;444;p34"/>
          <p:cNvPicPr preferRelativeResize="0"/>
          <p:nvPr/>
        </p:nvPicPr>
        <p:blipFill rotWithShape="1">
          <a:blip r:embed="rId3">
            <a:alphaModFix/>
          </a:blip>
          <a:srcRect b="31600" l="50982" r="0" t="28525"/>
          <a:stretch/>
        </p:blipFill>
        <p:spPr>
          <a:xfrm>
            <a:off x="268662" y="2601200"/>
            <a:ext cx="6116004" cy="300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5. Visualization</a:t>
            </a:r>
            <a:endParaRPr/>
          </a:p>
        </p:txBody>
      </p:sp>
      <p:pic>
        <p:nvPicPr>
          <p:cNvPr id="450" name="Google Shape;4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050" y="1515925"/>
            <a:ext cx="3993350" cy="29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5"/>
          <p:cNvSpPr txBox="1"/>
          <p:nvPr>
            <p:ph idx="1" type="body"/>
          </p:nvPr>
        </p:nvSpPr>
        <p:spPr>
          <a:xfrm>
            <a:off x="7061600" y="870375"/>
            <a:ext cx="14178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4A86E8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Using DBSCAN</a:t>
            </a:r>
            <a:endParaRPr sz="1400">
              <a:solidFill>
                <a:srgbClr val="4A86E8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pic>
        <p:nvPicPr>
          <p:cNvPr id="452" name="Google Shape;45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5550" y="1331425"/>
            <a:ext cx="4424275" cy="331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</a:t>
            </a:r>
            <a:r>
              <a:rPr lang="ko"/>
              <a:t>. Visualization</a:t>
            </a:r>
            <a:endParaRPr/>
          </a:p>
        </p:txBody>
      </p:sp>
      <p:pic>
        <p:nvPicPr>
          <p:cNvPr id="458" name="Google Shape;45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375" y="1417150"/>
            <a:ext cx="3114075" cy="312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6708" y="1277850"/>
            <a:ext cx="3291134" cy="3240824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36"/>
          <p:cNvSpPr txBox="1"/>
          <p:nvPr>
            <p:ph idx="1" type="body"/>
          </p:nvPr>
        </p:nvSpPr>
        <p:spPr>
          <a:xfrm>
            <a:off x="1303800" y="4518675"/>
            <a:ext cx="23406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000000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Service-based Clustering</a:t>
            </a:r>
            <a:endParaRPr sz="1400"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sp>
        <p:nvSpPr>
          <p:cNvPr id="461" name="Google Shape;461;p36"/>
          <p:cNvSpPr txBox="1"/>
          <p:nvPr>
            <p:ph idx="1" type="body"/>
          </p:nvPr>
        </p:nvSpPr>
        <p:spPr>
          <a:xfrm>
            <a:off x="5313825" y="4518675"/>
            <a:ext cx="27639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000000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Customer type Classification</a:t>
            </a:r>
            <a:endParaRPr sz="1400"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sp>
        <p:nvSpPr>
          <p:cNvPr id="462" name="Google Shape;462;p36"/>
          <p:cNvSpPr txBox="1"/>
          <p:nvPr>
            <p:ph idx="1" type="body"/>
          </p:nvPr>
        </p:nvSpPr>
        <p:spPr>
          <a:xfrm>
            <a:off x="7061600" y="870375"/>
            <a:ext cx="14178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4A86E8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Using DBSCAN</a:t>
            </a:r>
            <a:endParaRPr sz="1400">
              <a:solidFill>
                <a:srgbClr val="4A86E8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</a:t>
            </a:r>
            <a:r>
              <a:rPr lang="ko"/>
              <a:t>. Visualization</a:t>
            </a:r>
            <a:endParaRPr/>
          </a:p>
        </p:txBody>
      </p:sp>
      <p:pic>
        <p:nvPicPr>
          <p:cNvPr id="468" name="Google Shape;46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775" y="1597875"/>
            <a:ext cx="4321101" cy="324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97875"/>
            <a:ext cx="4272725" cy="3204526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7"/>
          <p:cNvSpPr txBox="1"/>
          <p:nvPr>
            <p:ph idx="1" type="body"/>
          </p:nvPr>
        </p:nvSpPr>
        <p:spPr>
          <a:xfrm>
            <a:off x="7031825" y="870375"/>
            <a:ext cx="15999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4A86E8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Using K-Means</a:t>
            </a:r>
            <a:endParaRPr sz="1400">
              <a:solidFill>
                <a:srgbClr val="4A86E8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</a:t>
            </a:r>
            <a:r>
              <a:rPr lang="ko"/>
              <a:t>. Visualization</a:t>
            </a:r>
            <a:endParaRPr/>
          </a:p>
        </p:txBody>
      </p:sp>
      <p:pic>
        <p:nvPicPr>
          <p:cNvPr id="476" name="Google Shape;4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475" y="1332350"/>
            <a:ext cx="3324893" cy="32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6268" y="1277850"/>
            <a:ext cx="3295683" cy="3240826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38"/>
          <p:cNvSpPr txBox="1"/>
          <p:nvPr>
            <p:ph idx="1" type="body"/>
          </p:nvPr>
        </p:nvSpPr>
        <p:spPr>
          <a:xfrm>
            <a:off x="1303800" y="4518675"/>
            <a:ext cx="23406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000000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Service-based Clustering</a:t>
            </a:r>
            <a:endParaRPr sz="1400"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sp>
        <p:nvSpPr>
          <p:cNvPr id="479" name="Google Shape;479;p38"/>
          <p:cNvSpPr txBox="1"/>
          <p:nvPr>
            <p:ph idx="1" type="body"/>
          </p:nvPr>
        </p:nvSpPr>
        <p:spPr>
          <a:xfrm>
            <a:off x="5313825" y="4518675"/>
            <a:ext cx="27639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000000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Customer type Classification</a:t>
            </a:r>
            <a:endParaRPr sz="1400"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sp>
        <p:nvSpPr>
          <p:cNvPr id="480" name="Google Shape;480;p38"/>
          <p:cNvSpPr txBox="1"/>
          <p:nvPr>
            <p:ph idx="1" type="body"/>
          </p:nvPr>
        </p:nvSpPr>
        <p:spPr>
          <a:xfrm>
            <a:off x="7031825" y="870375"/>
            <a:ext cx="15999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4A86E8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Using K-Means</a:t>
            </a:r>
            <a:endParaRPr sz="1400">
              <a:solidFill>
                <a:srgbClr val="4A86E8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9"/>
          <p:cNvSpPr txBox="1"/>
          <p:nvPr>
            <p:ph type="title"/>
          </p:nvPr>
        </p:nvSpPr>
        <p:spPr>
          <a:xfrm>
            <a:off x="3200700" y="2261400"/>
            <a:ext cx="27426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3000"/>
              <a:t>AutoML</a:t>
            </a:r>
            <a:endParaRPr sz="3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ko"/>
              <a:t>Customizing System</a:t>
            </a:r>
            <a:endParaRPr/>
          </a:p>
        </p:txBody>
      </p:sp>
      <p:sp>
        <p:nvSpPr>
          <p:cNvPr id="491" name="Google Shape;491;p40"/>
          <p:cNvSpPr txBox="1"/>
          <p:nvPr>
            <p:ph idx="1" type="body"/>
          </p:nvPr>
        </p:nvSpPr>
        <p:spPr>
          <a:xfrm>
            <a:off x="1303800" y="2980500"/>
            <a:ext cx="7030500" cy="21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=&gt; </a:t>
            </a:r>
            <a:r>
              <a:rPr lang="ko"/>
              <a:t>It provides users with a variety of options.</a:t>
            </a:r>
            <a:br>
              <a:rPr lang="ko"/>
            </a:br>
            <a:r>
              <a:rPr lang="ko"/>
              <a:t>	All options can be duplicated.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Purpose: Classification / Clustering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Scalers: Standard, Minmax, Robust, MaxAbs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Classification models: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Clustering models: k-means, GaussianMixture, DBSCAN, MeanShift</a:t>
            </a:r>
            <a:endParaRPr/>
          </a:p>
        </p:txBody>
      </p:sp>
      <p:pic>
        <p:nvPicPr>
          <p:cNvPr id="492" name="Google Shape;4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150" y="1648500"/>
            <a:ext cx="5205005" cy="104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	Find best combination</a:t>
            </a:r>
            <a:endParaRPr/>
          </a:p>
        </p:txBody>
      </p:sp>
      <p:sp>
        <p:nvSpPr>
          <p:cNvPr id="498" name="Google Shape;498;p41"/>
          <p:cNvSpPr txBox="1"/>
          <p:nvPr>
            <p:ph idx="1" type="body"/>
          </p:nvPr>
        </p:nvSpPr>
        <p:spPr>
          <a:xfrm>
            <a:off x="1303800" y="1597875"/>
            <a:ext cx="7030500" cy="33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[Classification]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for </a:t>
            </a:r>
            <a:r>
              <a:rPr lang="ko">
                <a:solidFill>
                  <a:schemeClr val="accent1"/>
                </a:solidFill>
              </a:rPr>
              <a:t>scaler </a:t>
            </a:r>
            <a:r>
              <a:rPr lang="ko"/>
              <a:t>in scalers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	scaler.fit_transform()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	for </a:t>
            </a:r>
            <a:r>
              <a:rPr lang="ko">
                <a:solidFill>
                  <a:schemeClr val="accent1"/>
                </a:solidFill>
              </a:rPr>
              <a:t>model </a:t>
            </a:r>
            <a:r>
              <a:rPr lang="ko"/>
              <a:t>in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		</a:t>
            </a:r>
            <a:r>
              <a:rPr lang="ko">
                <a:solidFill>
                  <a:schemeClr val="accent1"/>
                </a:solidFill>
              </a:rPr>
              <a:t>GridSearch</a:t>
            </a:r>
            <a:r>
              <a:rPr lang="ko"/>
              <a:t>(model, params)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		store the </a:t>
            </a:r>
            <a:r>
              <a:rPr lang="ko">
                <a:solidFill>
                  <a:schemeClr val="accent1"/>
                </a:solidFill>
              </a:rPr>
              <a:t>combination </a:t>
            </a:r>
            <a:r>
              <a:rPr lang="ko"/>
              <a:t>with the highest score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[Clustering]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for </a:t>
            </a:r>
            <a:r>
              <a:rPr lang="ko">
                <a:solidFill>
                  <a:schemeClr val="accent1"/>
                </a:solidFill>
              </a:rPr>
              <a:t>feature </a:t>
            </a:r>
            <a:r>
              <a:rPr lang="ko"/>
              <a:t>in featureCombination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for </a:t>
            </a:r>
            <a:r>
              <a:rPr lang="ko">
                <a:solidFill>
                  <a:schemeClr val="accent1"/>
                </a:solidFill>
              </a:rPr>
              <a:t>scaler </a:t>
            </a:r>
            <a:r>
              <a:rPr lang="ko"/>
              <a:t>in scalers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	scaler.fit_transform()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	for </a:t>
            </a:r>
            <a:r>
              <a:rPr lang="ko">
                <a:solidFill>
                  <a:schemeClr val="accent1"/>
                </a:solidFill>
              </a:rPr>
              <a:t>model </a:t>
            </a:r>
            <a:r>
              <a:rPr lang="ko"/>
              <a:t>in models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		</a:t>
            </a:r>
            <a:r>
              <a:rPr lang="ko">
                <a:solidFill>
                  <a:schemeClr val="accent1"/>
                </a:solidFill>
              </a:rPr>
              <a:t>GridSearch</a:t>
            </a:r>
            <a:r>
              <a:rPr lang="ko"/>
              <a:t>(model, params)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		store the </a:t>
            </a:r>
            <a:r>
              <a:rPr lang="ko">
                <a:solidFill>
                  <a:schemeClr val="accent1"/>
                </a:solidFill>
              </a:rPr>
              <a:t>combination </a:t>
            </a:r>
            <a:r>
              <a:rPr lang="ko"/>
              <a:t>with the highest score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Score: classification(accuracy), clustering(</a:t>
            </a:r>
            <a:r>
              <a:rPr lang="ko"/>
              <a:t>silhouette</a:t>
            </a:r>
            <a:r>
              <a:rPr lang="ko"/>
              <a:t> score)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/>
              <a:t>1. Project Idea</a:t>
            </a:r>
            <a:endParaRPr/>
          </a:p>
        </p:txBody>
      </p:sp>
      <p:sp>
        <p:nvSpPr>
          <p:cNvPr id="296" name="Google Shape;296;p15"/>
          <p:cNvSpPr txBox="1"/>
          <p:nvPr>
            <p:ph idx="1" type="body"/>
          </p:nvPr>
        </p:nvSpPr>
        <p:spPr>
          <a:xfrm>
            <a:off x="1036500" y="2103900"/>
            <a:ext cx="7297800" cy="10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400">
              <a:solidFill>
                <a:srgbClr val="000000"/>
              </a:solidFill>
              <a:highlight>
                <a:srgbClr val="FDFDFD"/>
              </a:highlight>
            </a:endParaRPr>
          </a:p>
          <a:p>
            <a:pPr indent="-3048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ko" sz="1200">
                <a:solidFill>
                  <a:srgbClr val="000000"/>
                </a:solidFill>
                <a:highlight>
                  <a:srgbClr val="FDFDFD"/>
                </a:highlight>
              </a:rPr>
              <a:t>AirLine Passenger Satisfaction Surveys </a:t>
            </a:r>
            <a:r>
              <a:rPr b="1" lang="ko" sz="1200">
                <a:solidFill>
                  <a:srgbClr val="000000"/>
                </a:solidFill>
                <a:highlight>
                  <a:srgbClr val="FDFDFD"/>
                </a:highlight>
              </a:rPr>
              <a:t>provide the most satisfactory service</a:t>
            </a:r>
            <a:r>
              <a:rPr lang="ko" sz="1200">
                <a:solidFill>
                  <a:srgbClr val="000000"/>
                </a:solidFill>
                <a:highlight>
                  <a:srgbClr val="FDFDFD"/>
                </a:highlight>
              </a:rPr>
              <a:t> based on satisfaction reflecting the opinions of passengers who used the services, and serve as </a:t>
            </a:r>
            <a:r>
              <a:rPr b="1" lang="ko" sz="1200">
                <a:solidFill>
                  <a:srgbClr val="000000"/>
                </a:solidFill>
                <a:highlight>
                  <a:srgbClr val="FDFDFD"/>
                </a:highlight>
              </a:rPr>
              <a:t>stepping stone for increasing Air-Line service reuse</a:t>
            </a:r>
            <a:r>
              <a:rPr lang="ko" sz="1200">
                <a:solidFill>
                  <a:srgbClr val="000000"/>
                </a:solidFill>
                <a:highlight>
                  <a:srgbClr val="FDFDFD"/>
                </a:highlight>
              </a:rPr>
              <a:t> based on passenger service satisfaction.</a:t>
            </a:r>
            <a:endParaRPr sz="1200">
              <a:solidFill>
                <a:srgbClr val="000000"/>
              </a:solidFill>
              <a:highlight>
                <a:srgbClr val="FDFDFD"/>
              </a:highlight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00">
              <a:solidFill>
                <a:srgbClr val="000000"/>
              </a:solidFill>
              <a:highlight>
                <a:srgbClr val="FDFDFD"/>
              </a:highlight>
            </a:endParaRPr>
          </a:p>
          <a:p>
            <a:pPr indent="-3048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rPr lang="ko" sz="1200">
                <a:solidFill>
                  <a:srgbClr val="000000"/>
                </a:solidFill>
                <a:highlight>
                  <a:srgbClr val="FDFDFD"/>
                </a:highlight>
              </a:rPr>
              <a:t>Satisfaction Surveys have the purpose of </a:t>
            </a:r>
            <a:r>
              <a:rPr b="1" lang="ko" sz="1200">
                <a:solidFill>
                  <a:srgbClr val="000000"/>
                </a:solidFill>
                <a:highlight>
                  <a:srgbClr val="FDFDFD"/>
                </a:highlight>
              </a:rPr>
              <a:t>supplementing services and developing</a:t>
            </a:r>
            <a:r>
              <a:rPr lang="ko" sz="1200">
                <a:solidFill>
                  <a:srgbClr val="000000"/>
                </a:solidFill>
                <a:highlight>
                  <a:srgbClr val="FDFDFD"/>
                </a:highlight>
              </a:rPr>
              <a:t> them.</a:t>
            </a:r>
            <a:endParaRPr sz="1200">
              <a:solidFill>
                <a:srgbClr val="000000"/>
              </a:solidFill>
              <a:highlight>
                <a:srgbClr val="FDFDFD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DFDFD"/>
              </a:highlight>
            </a:endParaRPr>
          </a:p>
        </p:txBody>
      </p:sp>
      <p:sp>
        <p:nvSpPr>
          <p:cNvPr id="297" name="Google Shape;297;p15"/>
          <p:cNvSpPr txBox="1"/>
          <p:nvPr>
            <p:ph idx="1" type="body"/>
          </p:nvPr>
        </p:nvSpPr>
        <p:spPr>
          <a:xfrm>
            <a:off x="1036500" y="3614900"/>
            <a:ext cx="8309400" cy="9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8766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48"/>
              <a:buFont typeface="Microsoft Yahei"/>
              <a:buChar char="-"/>
            </a:pPr>
            <a:r>
              <a:rPr lang="ko" sz="947">
                <a:solidFill>
                  <a:srgbClr val="666666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Satisfaction surveys were continuously conducted to </a:t>
            </a:r>
            <a:r>
              <a:rPr b="1" lang="ko" sz="947">
                <a:solidFill>
                  <a:srgbClr val="666666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identify service quality levels and customer needs.</a:t>
            </a:r>
            <a:r>
              <a:rPr lang="ko" sz="947">
                <a:solidFill>
                  <a:srgbClr val="666666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endParaRPr sz="947">
              <a:solidFill>
                <a:srgbClr val="666666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288766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48"/>
              <a:buFont typeface="Microsoft Yahei"/>
              <a:buChar char="-"/>
            </a:pPr>
            <a:r>
              <a:rPr lang="ko" sz="947">
                <a:solidFill>
                  <a:srgbClr val="666666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Efforts are made to provide </a:t>
            </a:r>
            <a:r>
              <a:rPr b="1" lang="ko" sz="947">
                <a:solidFill>
                  <a:srgbClr val="666666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the highest level of service</a:t>
            </a:r>
            <a:r>
              <a:rPr lang="ko" sz="947">
                <a:solidFill>
                  <a:srgbClr val="666666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by using it as service improvement data.</a:t>
            </a:r>
            <a:endParaRPr sz="947">
              <a:solidFill>
                <a:srgbClr val="666666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2857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Microsoft Yahei"/>
              <a:buChar char="-"/>
            </a:pPr>
            <a:r>
              <a:rPr lang="ko" sz="900">
                <a:solidFill>
                  <a:srgbClr val="666666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A </a:t>
            </a:r>
            <a:r>
              <a:rPr b="1" lang="ko" sz="900">
                <a:solidFill>
                  <a:srgbClr val="666666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pivotal role</a:t>
            </a:r>
            <a:r>
              <a:rPr lang="ko" sz="900">
                <a:solidFill>
                  <a:srgbClr val="666666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in promoting rapid and efficient service quality management.</a:t>
            </a:r>
            <a:endParaRPr sz="900">
              <a:solidFill>
                <a:srgbClr val="666666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98" name="Google Shape;298;p15"/>
          <p:cNvSpPr txBox="1"/>
          <p:nvPr/>
        </p:nvSpPr>
        <p:spPr>
          <a:xfrm>
            <a:off x="5937600" y="4866600"/>
            <a:ext cx="3206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Reference : </a:t>
            </a:r>
            <a:r>
              <a:rPr b="0" i="0" lang="ko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https://flyasiana.com/C/KR/KO/contents/customer-satisfaction-management</a:t>
            </a:r>
            <a:endParaRPr b="0" i="0" sz="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9" name="Google Shape;29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14750" y="4910775"/>
            <a:ext cx="667650" cy="1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5"/>
          <p:cNvPicPr preferRelativeResize="0"/>
          <p:nvPr/>
        </p:nvPicPr>
        <p:blipFill rotWithShape="1">
          <a:blip r:embed="rId4">
            <a:alphaModFix/>
          </a:blip>
          <a:srcRect b="0" l="0" r="40772" t="0"/>
          <a:stretch/>
        </p:blipFill>
        <p:spPr>
          <a:xfrm>
            <a:off x="4572000" y="192149"/>
            <a:ext cx="4159999" cy="1451952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5"/>
          <p:cNvSpPr txBox="1"/>
          <p:nvPr/>
        </p:nvSpPr>
        <p:spPr>
          <a:xfrm>
            <a:off x="1303800" y="1778275"/>
            <a:ext cx="557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5"/>
              </a:rPr>
              <a:t>https://www.kaggle.com/teejmahal20/airline-passenger-satisfaction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2"/>
          <p:cNvSpPr txBox="1"/>
          <p:nvPr>
            <p:ph type="title"/>
          </p:nvPr>
        </p:nvSpPr>
        <p:spPr>
          <a:xfrm>
            <a:off x="3200700" y="2249400"/>
            <a:ext cx="27426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3000"/>
              <a:t>WiseProphet</a:t>
            </a:r>
            <a:endParaRPr sz="3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Select dataset</a:t>
            </a:r>
            <a:endParaRPr/>
          </a:p>
        </p:txBody>
      </p:sp>
      <p:pic>
        <p:nvPicPr>
          <p:cNvPr id="509" name="Google Shape;50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330004"/>
            <a:ext cx="7229626" cy="3377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Data exploration</a:t>
            </a:r>
            <a:endParaRPr/>
          </a:p>
        </p:txBody>
      </p:sp>
      <p:pic>
        <p:nvPicPr>
          <p:cNvPr id="515" name="Google Shape;51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321650"/>
            <a:ext cx="6629169" cy="324082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4"/>
          <p:cNvSpPr/>
          <p:nvPr/>
        </p:nvSpPr>
        <p:spPr>
          <a:xfrm>
            <a:off x="2680850" y="3125075"/>
            <a:ext cx="654600" cy="241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Data exploration</a:t>
            </a:r>
            <a:endParaRPr/>
          </a:p>
        </p:txBody>
      </p:sp>
      <p:pic>
        <p:nvPicPr>
          <p:cNvPr id="522" name="Google Shape;52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3324" y="1337825"/>
            <a:ext cx="3370977" cy="17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3325" y="3120963"/>
            <a:ext cx="3370975" cy="1681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0025" y="1337825"/>
            <a:ext cx="2812649" cy="17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4150" y="3140584"/>
            <a:ext cx="2768526" cy="1641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Feature selection</a:t>
            </a:r>
            <a:endParaRPr/>
          </a:p>
        </p:txBody>
      </p:sp>
      <p:pic>
        <p:nvPicPr>
          <p:cNvPr id="531" name="Google Shape;53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775" y="1508675"/>
            <a:ext cx="4556649" cy="230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1825" y="1766075"/>
            <a:ext cx="3837699" cy="20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46"/>
          <p:cNvSpPr/>
          <p:nvPr/>
        </p:nvSpPr>
        <p:spPr>
          <a:xfrm>
            <a:off x="381875" y="2670725"/>
            <a:ext cx="366300" cy="766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6"/>
          <p:cNvSpPr/>
          <p:nvPr/>
        </p:nvSpPr>
        <p:spPr>
          <a:xfrm>
            <a:off x="3195200" y="2634100"/>
            <a:ext cx="1145700" cy="366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Algorithm selection</a:t>
            </a:r>
            <a:endParaRPr/>
          </a:p>
        </p:txBody>
      </p:sp>
      <p:pic>
        <p:nvPicPr>
          <p:cNvPr id="540" name="Google Shape;54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938" y="1321650"/>
            <a:ext cx="6606119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Algorithm selection</a:t>
            </a:r>
            <a:endParaRPr/>
          </a:p>
        </p:txBody>
      </p:sp>
      <p:pic>
        <p:nvPicPr>
          <p:cNvPr id="546" name="Google Shape;54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800" y="1836775"/>
            <a:ext cx="4129902" cy="218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9" y="1805400"/>
            <a:ext cx="4267202" cy="2182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Split data</a:t>
            </a:r>
            <a:endParaRPr/>
          </a:p>
        </p:txBody>
      </p:sp>
      <p:pic>
        <p:nvPicPr>
          <p:cNvPr id="553" name="Google Shape;55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332375"/>
            <a:ext cx="6237388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Model evaluation</a:t>
            </a:r>
            <a:endParaRPr/>
          </a:p>
        </p:txBody>
      </p:sp>
      <p:pic>
        <p:nvPicPr>
          <p:cNvPr id="559" name="Google Shape;55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50" y="1345025"/>
            <a:ext cx="4874476" cy="2473624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50"/>
          <p:cNvSpPr/>
          <p:nvPr/>
        </p:nvSpPr>
        <p:spPr>
          <a:xfrm>
            <a:off x="3899021" y="2425701"/>
            <a:ext cx="468900" cy="1085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1" name="Google Shape;56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2225" y="1597875"/>
            <a:ext cx="4011776" cy="2220775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50"/>
          <p:cNvSpPr/>
          <p:nvPr/>
        </p:nvSpPr>
        <p:spPr>
          <a:xfrm>
            <a:off x="8200875" y="2225112"/>
            <a:ext cx="468900" cy="966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Final model</a:t>
            </a:r>
            <a:endParaRPr/>
          </a:p>
        </p:txBody>
      </p:sp>
      <p:pic>
        <p:nvPicPr>
          <p:cNvPr id="568" name="Google Shape;56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345025"/>
            <a:ext cx="5210738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6"/>
          <p:cNvSpPr txBox="1"/>
          <p:nvPr>
            <p:ph type="title"/>
          </p:nvPr>
        </p:nvSpPr>
        <p:spPr>
          <a:xfrm>
            <a:off x="1234175" y="615950"/>
            <a:ext cx="3748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ko"/>
              <a:t>Data Curation</a:t>
            </a:r>
            <a:endParaRPr/>
          </a:p>
        </p:txBody>
      </p:sp>
      <p:pic>
        <p:nvPicPr>
          <p:cNvPr id="307" name="Google Shape;3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674" y="1329025"/>
            <a:ext cx="3458551" cy="3425174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6"/>
          <p:cNvSpPr txBox="1"/>
          <p:nvPr>
            <p:ph idx="1" type="body"/>
          </p:nvPr>
        </p:nvSpPr>
        <p:spPr>
          <a:xfrm>
            <a:off x="4982675" y="1812375"/>
            <a:ext cx="3994500" cy="23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8993"/>
              <a:buNone/>
            </a:pPr>
            <a:r>
              <a:rPr b="1" lang="ko" sz="2300"/>
              <a:t>103904 Rows</a:t>
            </a:r>
            <a:endParaRPr b="1"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8993"/>
              <a:buNone/>
            </a:pPr>
            <a:r>
              <a:t/>
            </a:r>
            <a:endParaRPr b="1"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8993"/>
              <a:buNone/>
            </a:pPr>
            <a:r>
              <a:rPr b="1" lang="ko" sz="2300"/>
              <a:t>24 Columns </a:t>
            </a:r>
            <a:br>
              <a:rPr b="1" lang="ko" sz="2300"/>
            </a:br>
            <a:r>
              <a:rPr lang="ko" sz="2300"/>
              <a:t>( 18 Integers / 5 Strings / 1 Decimal ) </a:t>
            </a:r>
            <a:br>
              <a:rPr lang="ko" sz="2300"/>
            </a:br>
            <a:endParaRPr b="1" sz="23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ko" sz="2300"/>
              <a:t>  5 Strings    </a:t>
            </a:r>
            <a:br>
              <a:rPr b="1" lang="ko" sz="2300"/>
            </a:br>
            <a:r>
              <a:rPr lang="ko" sz="2300"/>
              <a:t>( Gender / Customer Type / Type of Travel / Customer Class / Satisfaction )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ko" sz="2300"/>
              <a:t>  1 Decimal   </a:t>
            </a:r>
            <a:br>
              <a:rPr b="1" lang="ko" sz="2300"/>
            </a:br>
            <a:r>
              <a:rPr lang="ko" sz="2300"/>
              <a:t>( Arrival Delay in minute )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ct val="140928"/>
              <a:buNone/>
            </a:pPr>
            <a:r>
              <a:rPr b="1" lang="ko" sz="1942"/>
              <a:t>  </a:t>
            </a:r>
            <a:r>
              <a:rPr lang="ko" sz="1942"/>
              <a:t>  * Except for the above, the rest is the Integer value</a:t>
            </a:r>
            <a:endParaRPr sz="1942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predict using model</a:t>
            </a:r>
            <a:endParaRPr/>
          </a:p>
        </p:txBody>
      </p:sp>
      <p:pic>
        <p:nvPicPr>
          <p:cNvPr id="574" name="Google Shape;57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375200"/>
            <a:ext cx="4870640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Result</a:t>
            </a:r>
            <a:endParaRPr/>
          </a:p>
        </p:txBody>
      </p:sp>
      <p:pic>
        <p:nvPicPr>
          <p:cNvPr id="580" name="Google Shape;58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00" y="2096388"/>
            <a:ext cx="4733926" cy="1741075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53"/>
          <p:cNvSpPr txBox="1"/>
          <p:nvPr/>
        </p:nvSpPr>
        <p:spPr>
          <a:xfrm>
            <a:off x="669408" y="3079597"/>
            <a:ext cx="41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unito"/>
                <a:ea typeface="Nunito"/>
                <a:cs typeface="Nunito"/>
                <a:sym typeface="Nunito"/>
              </a:rPr>
              <a:t>17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2" name="Google Shape;582;p53"/>
          <p:cNvSpPr txBox="1"/>
          <p:nvPr/>
        </p:nvSpPr>
        <p:spPr>
          <a:xfrm>
            <a:off x="1781327" y="3079597"/>
            <a:ext cx="41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unito"/>
                <a:ea typeface="Nunito"/>
                <a:cs typeface="Nunito"/>
                <a:sym typeface="Nunito"/>
              </a:rPr>
              <a:t>16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3" name="Google Shape;583;p53"/>
          <p:cNvSpPr txBox="1"/>
          <p:nvPr/>
        </p:nvSpPr>
        <p:spPr>
          <a:xfrm>
            <a:off x="2905559" y="3079597"/>
            <a:ext cx="41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unito"/>
                <a:ea typeface="Nunito"/>
                <a:cs typeface="Nunito"/>
                <a:sym typeface="Nunito"/>
              </a:rPr>
              <a:t>21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4" name="Google Shape;584;p53"/>
          <p:cNvSpPr txBox="1"/>
          <p:nvPr/>
        </p:nvSpPr>
        <p:spPr>
          <a:xfrm>
            <a:off x="4081256" y="3079597"/>
            <a:ext cx="41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unito"/>
                <a:ea typeface="Nunito"/>
                <a:cs typeface="Nunito"/>
                <a:sym typeface="Nunito"/>
              </a:rPr>
              <a:t>51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85" name="Google Shape;58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6950" y="1738150"/>
            <a:ext cx="3711275" cy="2099307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53"/>
          <p:cNvSpPr txBox="1"/>
          <p:nvPr/>
        </p:nvSpPr>
        <p:spPr>
          <a:xfrm>
            <a:off x="5773925" y="3273150"/>
            <a:ext cx="41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unito"/>
                <a:ea typeface="Nunito"/>
                <a:cs typeface="Nunito"/>
                <a:sym typeface="Nunito"/>
              </a:rPr>
              <a:t>18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7" name="Google Shape;587;p53"/>
          <p:cNvSpPr txBox="1"/>
          <p:nvPr/>
        </p:nvSpPr>
        <p:spPr>
          <a:xfrm>
            <a:off x="6638975" y="3351075"/>
            <a:ext cx="41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unito"/>
                <a:ea typeface="Nunito"/>
                <a:cs typeface="Nunito"/>
                <a:sym typeface="Nunito"/>
              </a:rPr>
              <a:t>10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8" name="Google Shape;588;p53"/>
          <p:cNvSpPr txBox="1"/>
          <p:nvPr/>
        </p:nvSpPr>
        <p:spPr>
          <a:xfrm>
            <a:off x="7504025" y="3351075"/>
            <a:ext cx="41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unito"/>
                <a:ea typeface="Nunito"/>
                <a:cs typeface="Nunito"/>
                <a:sym typeface="Nunito"/>
              </a:rPr>
              <a:t>12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9" name="Google Shape;589;p53"/>
          <p:cNvSpPr txBox="1"/>
          <p:nvPr/>
        </p:nvSpPr>
        <p:spPr>
          <a:xfrm>
            <a:off x="8334300" y="2906875"/>
            <a:ext cx="41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unito"/>
                <a:ea typeface="Nunito"/>
                <a:cs typeface="Nunito"/>
                <a:sym typeface="Nunito"/>
              </a:rPr>
              <a:t>65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4"/>
          <p:cNvSpPr txBox="1"/>
          <p:nvPr>
            <p:ph type="title"/>
          </p:nvPr>
        </p:nvSpPr>
        <p:spPr>
          <a:xfrm>
            <a:off x="3200700" y="2245350"/>
            <a:ext cx="27426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3000"/>
              <a:t>Thank you</a:t>
            </a:r>
            <a:endParaRPr sz="3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7"/>
          <p:cNvSpPr txBox="1"/>
          <p:nvPr>
            <p:ph type="title"/>
          </p:nvPr>
        </p:nvSpPr>
        <p:spPr>
          <a:xfrm>
            <a:off x="1234175" y="615950"/>
            <a:ext cx="3748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Data Preprocessing</a:t>
            </a:r>
            <a:endParaRPr/>
          </a:p>
        </p:txBody>
      </p:sp>
      <p:sp>
        <p:nvSpPr>
          <p:cNvPr id="314" name="Google Shape;314;p17"/>
          <p:cNvSpPr txBox="1"/>
          <p:nvPr/>
        </p:nvSpPr>
        <p:spPr>
          <a:xfrm>
            <a:off x="367400" y="1217650"/>
            <a:ext cx="162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unito"/>
                <a:ea typeface="Nunito"/>
                <a:cs typeface="Nunito"/>
                <a:sym typeface="Nunito"/>
              </a:rPr>
              <a:t>Before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15" name="Google Shape;3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125" y="1402800"/>
            <a:ext cx="2296775" cy="3623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17"/>
          <p:cNvSpPr txBox="1"/>
          <p:nvPr/>
        </p:nvSpPr>
        <p:spPr>
          <a:xfrm>
            <a:off x="4982675" y="1217650"/>
            <a:ext cx="162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unito"/>
                <a:ea typeface="Nunito"/>
                <a:cs typeface="Nunito"/>
                <a:sym typeface="Nunito"/>
              </a:rPr>
              <a:t>After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17" name="Google Shape;31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1750" y="1392888"/>
            <a:ext cx="2229625" cy="3643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8"/>
          <p:cNvSpPr txBox="1"/>
          <p:nvPr>
            <p:ph type="title"/>
          </p:nvPr>
        </p:nvSpPr>
        <p:spPr>
          <a:xfrm>
            <a:off x="1234175" y="615950"/>
            <a:ext cx="3748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Data Preprocessing</a:t>
            </a:r>
            <a:endParaRPr/>
          </a:p>
        </p:txBody>
      </p:sp>
      <p:pic>
        <p:nvPicPr>
          <p:cNvPr id="323" name="Google Shape;3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675" y="1689625"/>
            <a:ext cx="6366200" cy="263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9"/>
          <p:cNvSpPr txBox="1"/>
          <p:nvPr>
            <p:ph type="title"/>
          </p:nvPr>
        </p:nvSpPr>
        <p:spPr>
          <a:xfrm>
            <a:off x="966300" y="615950"/>
            <a:ext cx="5902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ko"/>
              <a:t>Data Exploration</a:t>
            </a:r>
            <a:endParaRPr/>
          </a:p>
        </p:txBody>
      </p:sp>
      <p:pic>
        <p:nvPicPr>
          <p:cNvPr id="329" name="Google Shape;3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225" y="1252599"/>
            <a:ext cx="4480774" cy="336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0"/>
          <p:cNvSpPr txBox="1"/>
          <p:nvPr>
            <p:ph type="title"/>
          </p:nvPr>
        </p:nvSpPr>
        <p:spPr>
          <a:xfrm>
            <a:off x="1234175" y="615950"/>
            <a:ext cx="40593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ko"/>
              <a:t>Data Exploration</a:t>
            </a:r>
            <a:endParaRPr/>
          </a:p>
        </p:txBody>
      </p:sp>
      <p:pic>
        <p:nvPicPr>
          <p:cNvPr id="335" name="Google Shape;3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075" y="1349725"/>
            <a:ext cx="4297933" cy="322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6533" y="1349725"/>
            <a:ext cx="4267192" cy="3200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1"/>
          <p:cNvSpPr txBox="1"/>
          <p:nvPr>
            <p:ph type="title"/>
          </p:nvPr>
        </p:nvSpPr>
        <p:spPr>
          <a:xfrm>
            <a:off x="1234175" y="615950"/>
            <a:ext cx="40593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ko"/>
              <a:t>Data Exploration</a:t>
            </a:r>
            <a:endParaRPr/>
          </a:p>
        </p:txBody>
      </p:sp>
      <p:pic>
        <p:nvPicPr>
          <p:cNvPr id="342" name="Google Shape;3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25" y="1328325"/>
            <a:ext cx="4297933" cy="322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8658" y="1478325"/>
            <a:ext cx="4297933" cy="322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